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  <p:sldId id="274" r:id="rId3"/>
    <p:sldId id="268" r:id="rId4"/>
    <p:sldId id="267" r:id="rId5"/>
    <p:sldId id="273" r:id="rId6"/>
    <p:sldId id="279" r:id="rId7"/>
    <p:sldId id="259" r:id="rId8"/>
    <p:sldId id="260" r:id="rId9"/>
    <p:sldId id="269" r:id="rId10"/>
    <p:sldId id="258" r:id="rId11"/>
    <p:sldId id="261" r:id="rId12"/>
    <p:sldId id="262" r:id="rId13"/>
    <p:sldId id="263" r:id="rId14"/>
    <p:sldId id="264" r:id="rId15"/>
    <p:sldId id="265" r:id="rId16"/>
    <p:sldId id="266" r:id="rId17"/>
    <p:sldId id="275" r:id="rId18"/>
    <p:sldId id="257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870"/>
    <a:srgbClr val="464646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43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085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496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693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4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28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637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85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439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59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99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69D1D01E-E017-4E53-9C1F-45039C141036}" type="datetimeFigureOut">
              <a:rPr lang="es-ES" smtClean="0"/>
              <a:t>07/04/2021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CCA8B42-C2F5-4BF4-98E2-8B12F9E9B468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4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61BC8-3979-480B-A707-AA54C2FDF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IFCD0210 -DESARROLLO DE APLICACIONES CON TECNOLOGÍAS WEB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26F6FA-ABC8-4F43-A385-FA63D96B00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FOCYL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CCE1414-73B2-4E02-A55E-050ADFA1C36E}"/>
              </a:ext>
            </a:extLst>
          </p:cNvPr>
          <p:cNvGrpSpPr/>
          <p:nvPr/>
        </p:nvGrpSpPr>
        <p:grpSpPr>
          <a:xfrm>
            <a:off x="0" y="0"/>
            <a:ext cx="12192000" cy="4572000"/>
            <a:chOff x="0" y="0"/>
            <a:chExt cx="12192000" cy="455795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7C133CB-16CF-4D77-BBFA-449B4B535F55}"/>
                </a:ext>
              </a:extLst>
            </p:cNvPr>
            <p:cNvSpPr/>
            <p:nvPr/>
          </p:nvSpPr>
          <p:spPr>
            <a:xfrm>
              <a:off x="0" y="0"/>
              <a:ext cx="12192000" cy="4557952"/>
            </a:xfrm>
            <a:prstGeom prst="rect">
              <a:avLst/>
            </a:prstGeom>
            <a:solidFill>
              <a:srgbClr val="3B587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053" name="Picture 5" descr="Personas, contenido, tecnología y procesos: los pilares de ...">
              <a:extLst>
                <a:ext uri="{FF2B5EF4-FFF2-40B4-BE49-F238E27FC236}">
                  <a16:creationId xmlns:a16="http://schemas.microsoft.com/office/drawing/2014/main" id="{30AD16D6-AF88-40A1-A540-BA882A819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271" y="0"/>
              <a:ext cx="6899178" cy="455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1292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C593D-CE01-4133-99B1-B0676C23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Lección a Lección</a:t>
            </a:r>
          </a:p>
        </p:txBody>
      </p:sp>
      <p:pic>
        <p:nvPicPr>
          <p:cNvPr id="3074" name="Picture 2" descr="Escalera del exito | Positive messages, Messages, Life quotes">
            <a:extLst>
              <a:ext uri="{FF2B5EF4-FFF2-40B4-BE49-F238E27FC236}">
                <a16:creationId xmlns:a16="http://schemas.microsoft.com/office/drawing/2014/main" id="{5C1DB0BF-B109-4CA2-AD67-D8CF0096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5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83" y="2084832"/>
            <a:ext cx="6000750" cy="4514850"/>
          </a:xfrm>
          <a:prstGeom prst="rect">
            <a:avLst/>
          </a:prstGeom>
          <a:noFill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FE7C636-663B-423D-AED8-52FE3182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70" y="2445507"/>
            <a:ext cx="4909047" cy="35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0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0FD39-F322-423F-9204-FC4E2BD9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Resiliencia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9F281F-C6E2-4291-AE50-8C6C4FB57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Cualidad humana universal que está en todo tipo de personas y en todas las situaciones difíciles y contextos desfavorecidos que permite hacer frente a las adversidades y salir fortalecido de las experiencias negativas (</a:t>
            </a:r>
            <a:r>
              <a:rPr lang="es-ES" sz="3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Vanistaendel</a:t>
            </a:r>
            <a:r>
              <a:rPr lang="es-ES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2002)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73207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e 10 Most Important Soft Skills for 2020, With Examples">
            <a:extLst>
              <a:ext uri="{FF2B5EF4-FFF2-40B4-BE49-F238E27FC236}">
                <a16:creationId xmlns:a16="http://schemas.microsoft.com/office/drawing/2014/main" id="{DBBC99D2-3CDC-4DAA-A0B3-F6E981A8E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0"/>
            <a:ext cx="10471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23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F84C283-46F3-4873-A708-D0C935BB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43" y="0"/>
            <a:ext cx="85471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3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45CB1-1D20-48DC-A93D-FDF77A19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590 horas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B50B03-DEF9-463F-8202-4D1AF69F1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35.400 minutos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2.124.000 segundos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98 días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5 meses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1 Objetivo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El Vuestro </a:t>
            </a:r>
          </a:p>
          <a:p>
            <a:endParaRPr lang="es-ES" dirty="0"/>
          </a:p>
        </p:txBody>
      </p:sp>
      <p:pic>
        <p:nvPicPr>
          <p:cNvPr id="6" name="Picture 2" descr="El tiempo es relativo | Desmotivaciones">
            <a:extLst>
              <a:ext uri="{FF2B5EF4-FFF2-40B4-BE49-F238E27FC236}">
                <a16:creationId xmlns:a16="http://schemas.microsoft.com/office/drawing/2014/main" id="{3F3FEFD9-B7C0-4F5E-A733-FB70DD5E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212" y="800034"/>
            <a:ext cx="5882368" cy="525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04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7E11031-1D70-4366-AB9B-3BD4F11E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Contrato de Aprendizaje – 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COntract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A22B099-3913-40C2-91DC-D405273C2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vas a volver a estudiar?</a:t>
            </a:r>
          </a:p>
          <a:p>
            <a:r>
              <a:rPr lang="es-ES" dirty="0"/>
              <a:t>¿Qué empleo quieres?</a:t>
            </a:r>
          </a:p>
          <a:p>
            <a:r>
              <a:rPr lang="es-ES" dirty="0"/>
              <a:t>¿Qué conocimientos, habilidades y destrezas debes tener para conseguir el empleo que deseas?</a:t>
            </a:r>
          </a:p>
          <a:p>
            <a:r>
              <a:rPr lang="es-ES" dirty="0"/>
              <a:t>¿Cuál es mi estilo de aprendizaje? ?Análisis GAP y DAFO?</a:t>
            </a:r>
          </a:p>
          <a:p>
            <a:r>
              <a:rPr lang="es-ES" dirty="0"/>
              <a:t>Objetivos SMART</a:t>
            </a:r>
          </a:p>
          <a:p>
            <a:r>
              <a:rPr lang="es-ES" dirty="0"/>
              <a:t>Los objetivos del contrato de aprendizaje o didáctico deben ser “significativos, manejables, realistas, claros, precisos, alcanzables, evaluables dentro del tiempo y de los recursos disponibles”</a:t>
            </a:r>
          </a:p>
        </p:txBody>
      </p:sp>
    </p:spTree>
    <p:extLst>
      <p:ext uri="{BB962C8B-B14F-4D97-AF65-F5344CB8AC3E}">
        <p14:creationId xmlns:p14="http://schemas.microsoft.com/office/powerpoint/2010/main" val="121216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A460A6B-7D22-4996-B0CC-2B69BA8BD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0" b="13148"/>
          <a:stretch/>
        </p:blipFill>
        <p:spPr bwMode="auto">
          <a:xfrm>
            <a:off x="51948" y="177281"/>
            <a:ext cx="12140052" cy="63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62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AF495-5508-4087-80BE-A340936F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del Certificado de Profesionalidad</a:t>
            </a:r>
          </a:p>
        </p:txBody>
      </p:sp>
      <p:pic>
        <p:nvPicPr>
          <p:cNvPr id="17412" name="Picture 4" descr="Web Development Roadmap-'The Base-Builder'. - DEV">
            <a:extLst>
              <a:ext uri="{FF2B5EF4-FFF2-40B4-BE49-F238E27FC236}">
                <a16:creationId xmlns:a16="http://schemas.microsoft.com/office/drawing/2014/main" id="{B8723AE3-D590-40D1-A09E-24FEDC9CF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04794"/>
            <a:ext cx="10379978" cy="435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2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9AD43-0DF5-4C23-BD38-403AA67DC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Del contenido a la Interactividad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355CCA1-971F-490E-BA84-D516672C6CD6}"/>
              </a:ext>
            </a:extLst>
          </p:cNvPr>
          <p:cNvGrpSpPr/>
          <p:nvPr/>
        </p:nvGrpSpPr>
        <p:grpSpPr>
          <a:xfrm>
            <a:off x="0" y="2808567"/>
            <a:ext cx="12192000" cy="4049433"/>
            <a:chOff x="226502" y="2424417"/>
            <a:chExt cx="11845781" cy="393444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A48A07A-9905-4032-B9B4-64977BFFF8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4" t="11988" r="9419" b="7156"/>
            <a:stretch/>
          </p:blipFill>
          <p:spPr bwMode="auto">
            <a:xfrm>
              <a:off x="226502" y="2424418"/>
              <a:ext cx="5214171" cy="3934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50FBA00-427E-4D55-9F31-DB8B4F28B9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11" t="13670" r="5841" b="5566"/>
            <a:stretch/>
          </p:blipFill>
          <p:spPr bwMode="auto">
            <a:xfrm>
              <a:off x="5366157" y="2424418"/>
              <a:ext cx="3270303" cy="3934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6354283-9208-4581-8EF6-1D288305E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751" t="14310" b="7011"/>
            <a:stretch/>
          </p:blipFill>
          <p:spPr>
            <a:xfrm>
              <a:off x="8321879" y="2424417"/>
              <a:ext cx="3750404" cy="3934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80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Just finished a paid Career Path, Am I a Web Developer now ...">
            <a:extLst>
              <a:ext uri="{FF2B5EF4-FFF2-40B4-BE49-F238E27FC236}">
                <a16:creationId xmlns:a16="http://schemas.microsoft.com/office/drawing/2014/main" id="{2537B0A4-09CC-4F46-8BF9-C2FAFAFE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50"/>
            <a:ext cx="12192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17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FDAA08C-9CAE-4272-B13B-FBC8C441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212529"/>
                </a:solidFill>
                <a:effectLst/>
                <a:latin typeface="Montserrat"/>
              </a:rPr>
              <a:t>Formación Profesional para el Empleo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1F6BE0C-64F8-4336-A76F-C2665688E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212529"/>
                </a:solidFill>
                <a:effectLst/>
                <a:latin typeface="Montserrat"/>
              </a:rPr>
              <a:t>El sistema de Formación Profesional para el Empleo en el ámbito laboral tiene por finalidad impulsar y realizar una formación que contribuya al desarrollo personal y profesional de las personas trabajadoras (ocupadas y desempleadas), mejorando su empleabilidad y su  promoción en el trabajo. Esta formación responde a las necesidades del mercado laboral y está orientada a la mejora de la competitividad empresarial.</a:t>
            </a:r>
            <a:endParaRPr lang="es-ES" dirty="0"/>
          </a:p>
        </p:txBody>
      </p:sp>
      <p:pic>
        <p:nvPicPr>
          <p:cNvPr id="15362" name="Picture 2" descr="Formación Profesional para el Empleo">
            <a:extLst>
              <a:ext uri="{FF2B5EF4-FFF2-40B4-BE49-F238E27FC236}">
                <a16:creationId xmlns:a16="http://schemas.microsoft.com/office/drawing/2014/main" id="{A0F26DA2-1483-40EE-B9F1-1B1B1E9D6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386" y="4066668"/>
            <a:ext cx="8537197" cy="25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226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EE158B25-C5C1-4479-B145-C9CFAB6E2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" b="7523"/>
          <a:stretch/>
        </p:blipFill>
        <p:spPr bwMode="auto">
          <a:xfrm>
            <a:off x="3516386" y="56116"/>
            <a:ext cx="4948106" cy="674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20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C2893-E7F4-441F-A327-3F8B0BB0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MANDE?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BAAC38-2142-4E98-B182-C1E1D1503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29468"/>
            <a:ext cx="9720071" cy="43798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Grokking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BootCamp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Ace / </a:t>
            </a:r>
            <a:r>
              <a:rPr lang="es-ES" dirty="0" err="1"/>
              <a:t>Coding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Interview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Roadmap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Awesome</a:t>
            </a:r>
            <a:r>
              <a:rPr lang="es-ES" dirty="0"/>
              <a:t> </a:t>
            </a:r>
            <a:r>
              <a:rPr lang="es-ES" dirty="0" err="1"/>
              <a:t>List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Open </a:t>
            </a:r>
            <a:r>
              <a:rPr lang="es-ES" dirty="0" err="1"/>
              <a:t>Courseware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Reskilling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Challenges</a:t>
            </a:r>
            <a:endParaRPr lang="es-ES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dirty="0" err="1"/>
              <a:t>Hackatons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673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lección del número óptimo de Clusters - Jarroba">
            <a:extLst>
              <a:ext uri="{FF2B5EF4-FFF2-40B4-BE49-F238E27FC236}">
                <a16:creationId xmlns:a16="http://schemas.microsoft.com/office/drawing/2014/main" id="{75A6BC5C-13F6-4821-94F5-E855D38B5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555" y="2084832"/>
            <a:ext cx="5795490" cy="454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EBE2702-9CC2-4345-B986-9D883B62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Diversidad en la Unidad</a:t>
            </a:r>
          </a:p>
        </p:txBody>
      </p:sp>
    </p:spTree>
    <p:extLst>
      <p:ext uri="{BB962C8B-B14F-4D97-AF65-F5344CB8AC3E}">
        <p14:creationId xmlns:p14="http://schemas.microsoft.com/office/powerpoint/2010/main" val="330929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 limite da física é a matemática?">
            <a:extLst>
              <a:ext uri="{FF2B5EF4-FFF2-40B4-BE49-F238E27FC236}">
                <a16:creationId xmlns:a16="http://schemas.microsoft.com/office/drawing/2014/main" id="{66270624-3D18-42EB-8B68-5ED8F82F0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13" y="1954691"/>
            <a:ext cx="6790888" cy="44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B693EFC-6D2E-447D-82DF-321C4E8F2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Repicar las Campanas</a:t>
            </a:r>
          </a:p>
        </p:txBody>
      </p:sp>
    </p:spTree>
    <p:extLst>
      <p:ext uri="{BB962C8B-B14F-4D97-AF65-F5344CB8AC3E}">
        <p14:creationId xmlns:p14="http://schemas.microsoft.com/office/powerpoint/2010/main" val="385627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Coaching - Tuning für die Chefetage">
            <a:extLst>
              <a:ext uri="{FF2B5EF4-FFF2-40B4-BE49-F238E27FC236}">
                <a16:creationId xmlns:a16="http://schemas.microsoft.com/office/drawing/2014/main" id="{C3E76259-29E8-42C5-BD84-5370BA4B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0"/>
            <a:ext cx="11418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7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 BARAJA ESPAÑOLA">
            <a:extLst>
              <a:ext uri="{FF2B5EF4-FFF2-40B4-BE49-F238E27FC236}">
                <a16:creationId xmlns:a16="http://schemas.microsoft.com/office/drawing/2014/main" id="{A22DD869-431B-4F3B-B9D4-25F62F3E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5" y="1437038"/>
            <a:ext cx="9500618" cy="483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D620B164-D307-4E94-AA2E-CE3FF2057AB0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No Todo es Sota, Caballo y Rey</a:t>
            </a:r>
          </a:p>
        </p:txBody>
      </p:sp>
    </p:spTree>
    <p:extLst>
      <p:ext uri="{BB962C8B-B14F-4D97-AF65-F5344CB8AC3E}">
        <p14:creationId xmlns:p14="http://schemas.microsoft.com/office/powerpoint/2010/main" val="230392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A6117-D7CB-4B33-B8CB-63062A5B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Solo sé que no sé nada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F5B27C-0DC7-4A27-9B8E-BDAE7A20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dirty="0"/>
              <a:t> "Lo importante no es saber mucho, sino saber lo que se sabe y lo que no se sabe. </a:t>
            </a:r>
          </a:p>
          <a:p>
            <a:r>
              <a:rPr lang="es-ES" sz="4000" dirty="0"/>
              <a:t> Y, sobre todo, tener herramientas para poder aprender lo que no se sabe cuando se tenga la necesidad de saberlo". </a:t>
            </a:r>
          </a:p>
          <a:p>
            <a:r>
              <a:rPr lang="es-ES" sz="4000" dirty="0"/>
              <a:t>César Coll</a:t>
            </a:r>
          </a:p>
        </p:txBody>
      </p:sp>
    </p:spTree>
    <p:extLst>
      <p:ext uri="{BB962C8B-B14F-4D97-AF65-F5344CB8AC3E}">
        <p14:creationId xmlns:p14="http://schemas.microsoft.com/office/powerpoint/2010/main" val="16045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8D79D-4928-4930-9074-FF917743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5400" dirty="0"/>
              <a:t>Qué es Autoeficacia: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C551C9-142B-4F8C-AD9D-177F1E602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Se denomina como autoeficacia el conocimiento que los individuos tienen acerca de sus capacidades y confianza para alcanzar una meta o enfrentar una situación.</a:t>
            </a:r>
          </a:p>
          <a:p>
            <a:r>
              <a:rPr lang="es-ES" sz="2800" dirty="0"/>
              <a:t>Usando su propia capacidad de organizar y ejecutar los cursos de acción necesarios para gestionar las situaciones posibles.</a:t>
            </a:r>
          </a:p>
          <a:p>
            <a:r>
              <a:rPr lang="es-ES" sz="2800" dirty="0"/>
              <a:t>Una persona con una autoeficacia alta es capaz de enfrentar diversos retos porque sabe que cuenta con los conocimientos y habilidades necesarias para alcanzar su meta. Es decir, asume el reto y se esfuerza y da lo mejor de sí a fin de lograr un objetivo.</a:t>
            </a:r>
          </a:p>
        </p:txBody>
      </p:sp>
    </p:spTree>
    <p:extLst>
      <p:ext uri="{BB962C8B-B14F-4D97-AF65-F5344CB8AC3E}">
        <p14:creationId xmlns:p14="http://schemas.microsoft.com/office/powerpoint/2010/main" val="32439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l hombre que mueve una montaña comienza siempre cargando ...">
            <a:extLst>
              <a:ext uri="{FF2B5EF4-FFF2-40B4-BE49-F238E27FC236}">
                <a16:creationId xmlns:a16="http://schemas.microsoft.com/office/drawing/2014/main" id="{225A1E14-F1F2-4A8F-BDE6-80328B323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578"/>
            <a:ext cx="12192000" cy="691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6659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156</TotalTime>
  <Words>413</Words>
  <Application>Microsoft Office PowerPoint</Application>
  <PresentationFormat>Panorámica</PresentationFormat>
  <Paragraphs>44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Montserrat</vt:lpstr>
      <vt:lpstr>Tw Cen MT</vt:lpstr>
      <vt:lpstr>Tw Cen MT Condensed</vt:lpstr>
      <vt:lpstr>Wingdings</vt:lpstr>
      <vt:lpstr>Wingdings 3</vt:lpstr>
      <vt:lpstr>Integral</vt:lpstr>
      <vt:lpstr>IFCD0210 -DESARROLLO DE APLICACIONES CON TECNOLOGÍAS WEB </vt:lpstr>
      <vt:lpstr>Formación Profesional para el Empleo</vt:lpstr>
      <vt:lpstr>Diversidad en la Unidad</vt:lpstr>
      <vt:lpstr>Repicar las Campanas</vt:lpstr>
      <vt:lpstr>Presentación de PowerPoint</vt:lpstr>
      <vt:lpstr>Presentación de PowerPoint</vt:lpstr>
      <vt:lpstr>Solo sé que no sé nada</vt:lpstr>
      <vt:lpstr>Qué es Autoeficacia:</vt:lpstr>
      <vt:lpstr>Presentación de PowerPoint</vt:lpstr>
      <vt:lpstr>Lección a Lección</vt:lpstr>
      <vt:lpstr>Resiliencia</vt:lpstr>
      <vt:lpstr>Presentación de PowerPoint</vt:lpstr>
      <vt:lpstr>Presentación de PowerPoint</vt:lpstr>
      <vt:lpstr>590 horas</vt:lpstr>
      <vt:lpstr>Contrato de Aprendizaje – Learning COntract</vt:lpstr>
      <vt:lpstr>Presentación de PowerPoint</vt:lpstr>
      <vt:lpstr>Análisis del Certificado de Profesionalidad</vt:lpstr>
      <vt:lpstr>Del contenido a la Interactividad</vt:lpstr>
      <vt:lpstr>Presentación de PowerPoint</vt:lpstr>
      <vt:lpstr>Presentación de PowerPoint</vt:lpstr>
      <vt:lpstr>MANDE?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Borja</dc:creator>
  <cp:lastModifiedBy>Borja</cp:lastModifiedBy>
  <cp:revision>19</cp:revision>
  <dcterms:created xsi:type="dcterms:W3CDTF">2021-04-04T05:28:22Z</dcterms:created>
  <dcterms:modified xsi:type="dcterms:W3CDTF">2021-04-07T14:20:10Z</dcterms:modified>
</cp:coreProperties>
</file>